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61" r:id="rId5"/>
    <p:sldId id="266" r:id="rId6"/>
    <p:sldId id="264" r:id="rId7"/>
    <p:sldId id="265" r:id="rId8"/>
    <p:sldId id="267" r:id="rId9"/>
    <p:sldId id="285" r:id="rId10"/>
    <p:sldId id="268" r:id="rId11"/>
    <p:sldId id="270" r:id="rId12"/>
    <p:sldId id="271" r:id="rId13"/>
    <p:sldId id="274" r:id="rId14"/>
    <p:sldId id="269" r:id="rId15"/>
    <p:sldId id="275" r:id="rId16"/>
    <p:sldId id="273" r:id="rId17"/>
    <p:sldId id="276" r:id="rId18"/>
    <p:sldId id="272" r:id="rId19"/>
    <p:sldId id="278" r:id="rId20"/>
    <p:sldId id="277" r:id="rId21"/>
    <p:sldId id="279" r:id="rId22"/>
    <p:sldId id="281" r:id="rId23"/>
    <p:sldId id="282" r:id="rId24"/>
    <p:sldId id="283" r:id="rId25"/>
    <p:sldId id="284" r:id="rId26"/>
    <p:sldId id="286" r:id="rId27"/>
    <p:sldId id="287" r:id="rId28"/>
    <p:sldId id="26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4660"/>
  </p:normalViewPr>
  <p:slideViewPr>
    <p:cSldViewPr>
      <p:cViewPr varScale="1">
        <p:scale>
          <a:sx n="85" d="100"/>
          <a:sy n="85" d="100"/>
        </p:scale>
        <p:origin x="-1752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1B607-70DF-4419-ADD0-09BD9BE2005D}" type="datetimeFigureOut">
              <a:rPr lang="ru-RU" smtClean="0"/>
              <a:t>27.06.2018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0E203-421C-4F46-BE08-719F305F3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03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0E203-421C-4F46-BE08-719F305F3D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49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27.06.2018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ФОТОГРАФИИ_!!!!!!!!!\_MG_2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74251"/>
            <a:ext cx="7442145" cy="4180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6"/>
          <p:cNvGrpSpPr/>
          <p:nvPr/>
        </p:nvGrpSpPr>
        <p:grpSpPr>
          <a:xfrm>
            <a:off x="1691680" y="1628800"/>
            <a:ext cx="6480720" cy="3129735"/>
            <a:chOff x="1115616" y="2955212"/>
            <a:chExt cx="7165477" cy="390576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955212"/>
              <a:ext cx="7165477" cy="1317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911780" y="6400070"/>
              <a:ext cx="5573148" cy="46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04664"/>
            <a:ext cx="7772400" cy="536431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Приглашаем </a:t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в МОУ Гимназию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№3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45839" y="5445224"/>
            <a:ext cx="7414593" cy="864096"/>
          </a:xfrm>
        </p:spPr>
        <p:txBody>
          <a:bodyPr/>
          <a:lstStyle/>
          <a:p>
            <a:pPr algn="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Виртуальная экскурсия по школе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8" y="1844824"/>
            <a:ext cx="1882552" cy="1440160"/>
          </a:xfrm>
        </p:spPr>
        <p:txBody>
          <a:bodyPr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Кабинеты географии и истории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5432007" cy="30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76" y="3501008"/>
            <a:ext cx="5444800" cy="305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7331"/>
            <a:ext cx="3008313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548680"/>
            <a:ext cx="2448272" cy="5577483"/>
          </a:xfrm>
        </p:spPr>
        <p:txBody>
          <a:bodyPr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Кабинеты физики, химии, биологии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оснащены всем необходимым лабораторным оборудованием,  что помогает обучающимся изучать материал не только в теории, но и на практике, проводя интересные исследования, ставя захватывающие опыты.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Кабинет физики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96" y="3429000"/>
            <a:ext cx="5624510" cy="3159447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9231"/>
            <a:ext cx="4857055" cy="313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7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6256" y="2132856"/>
            <a:ext cx="1810544" cy="936104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Кабинеты химии и биологии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5364945" cy="301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53043"/>
            <a:ext cx="5454203" cy="306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6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332656"/>
            <a:ext cx="2133873" cy="5793507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рамках освоения предмета «Технология»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обучающиеся получают возможность для формирования и развития навыков ручного труда. Мастерские столярного и слесарного дела для мальчиков и кабинет технологии, где девочки изучают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основы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домоводства,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имеют необходимое оборудование. 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Мастерские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12975"/>
            <a:ext cx="5135242" cy="288461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0648"/>
            <a:ext cx="5111750" cy="2871415"/>
          </a:xfrm>
        </p:spPr>
      </p:pic>
    </p:spTree>
    <p:extLst>
      <p:ext uri="{BB962C8B-B14F-4D97-AF65-F5344CB8AC3E}">
        <p14:creationId xmlns:p14="http://schemas.microsoft.com/office/powerpoint/2010/main" val="23199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1988840"/>
            <a:ext cx="2314600" cy="792088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Кабинет технологии для девочек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7"/>
            <a:ext cx="5040560" cy="28314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199197"/>
            <a:ext cx="5868144" cy="32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96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0648"/>
            <a:ext cx="5111750" cy="287141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260648"/>
            <a:ext cx="2520280" cy="3672407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гимназии созданы все условия для развития разносторонней личности. Большое внимание уделяется физическому воспитанию.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Гимназия имеет спортивный и малый спортивный залы, где ученики не только занимаются на уроках физкультуры, но и активно тренируются во внеурочное время. 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45024"/>
            <a:ext cx="4830366" cy="270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2890391"/>
            <a:ext cx="22322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Команда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гимназии – 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постоянный участник и неоднократный победитель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городских спортивных соревнований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2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1" b="15307"/>
          <a:stretch/>
        </p:blipFill>
        <p:spPr>
          <a:xfrm>
            <a:off x="1475656" y="1556792"/>
            <a:ext cx="7051807" cy="446449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332656"/>
            <a:ext cx="6768752" cy="6120680"/>
          </a:xfrm>
        </p:spPr>
        <p:txBody>
          <a:bodyPr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гимназии имеется зал для занятий хореографией, которые могут посещать учащиеся с 1 по 11 класс.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9843" y="1340768"/>
            <a:ext cx="5207803" cy="390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259632" y="332656"/>
            <a:ext cx="2205881" cy="5793507"/>
          </a:xfrm>
        </p:spPr>
        <p:txBody>
          <a:bodyPr/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проведения общешкольных, городских мероприятий гимназия имеет просторный актовый зал.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92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188641"/>
            <a:ext cx="2277889" cy="3456384"/>
          </a:xfrm>
        </p:spPr>
        <p:txBody>
          <a:bodyPr/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МОУ Гимназия №3 – единственная школа в городе, в которой ученики 10-11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классов имеют возможность  получить дополнительное образование по «Программе профессиональной подготовки водителей транспортных средств категории «В» </a:t>
            </a:r>
          </a:p>
          <a:p>
            <a:endParaRPr lang="ru-RU" sz="16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0648"/>
            <a:ext cx="5111750" cy="287141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/>
          <a:stretch/>
        </p:blipFill>
        <p:spPr>
          <a:xfrm>
            <a:off x="2843808" y="3214215"/>
            <a:ext cx="5040560" cy="33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3050"/>
            <a:ext cx="2133873" cy="1162050"/>
          </a:xfrm>
        </p:spPr>
        <p:txBody>
          <a:bodyPr/>
          <a:lstStyle/>
          <a:p>
            <a:pPr algn="r"/>
            <a:r>
              <a:rPr lang="ru-RU" dirty="0" err="1" smtClean="0"/>
              <a:t>Автоклассы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6" b="15312"/>
          <a:stretch/>
        </p:blipFill>
        <p:spPr>
          <a:xfrm>
            <a:off x="3818054" y="260648"/>
            <a:ext cx="5122829" cy="243175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" b="19684"/>
          <a:stretch/>
        </p:blipFill>
        <p:spPr>
          <a:xfrm>
            <a:off x="1115616" y="2204864"/>
            <a:ext cx="5376995" cy="2485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30740" b="12088"/>
          <a:stretch/>
        </p:blipFill>
        <p:spPr>
          <a:xfrm>
            <a:off x="5292080" y="4221088"/>
            <a:ext cx="3612964" cy="241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7750580" cy="6120680"/>
          </a:xfrm>
        </p:spPr>
      </p:pic>
      <p:sp>
        <p:nvSpPr>
          <p:cNvPr id="7" name="Прямоугольник 6"/>
          <p:cNvSpPr/>
          <p:nvPr/>
        </p:nvSpPr>
        <p:spPr>
          <a:xfrm>
            <a:off x="4211960" y="2690336"/>
            <a:ext cx="45365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191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1435100"/>
            <a:ext cx="3456384" cy="4691063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Учащиеся гимназии увлеченно занимаются поисковой деятельностью, изучая историю родного края. Их стараниями пополняется фонд  школьного музея.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41805"/>
            <a:ext cx="5760640" cy="323591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8" r="11632" b="1307"/>
          <a:stretch/>
        </p:blipFill>
        <p:spPr>
          <a:xfrm>
            <a:off x="5724128" y="260648"/>
            <a:ext cx="3106936" cy="2833877"/>
          </a:xfrm>
        </p:spPr>
      </p:pic>
    </p:spTree>
    <p:extLst>
      <p:ext uri="{BB962C8B-B14F-4D97-AF65-F5344CB8AC3E}">
        <p14:creationId xmlns:p14="http://schemas.microsoft.com/office/powerpoint/2010/main" val="38052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260648"/>
            <a:ext cx="2304256" cy="586551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Большое внимание уделяется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здоровью школьников.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гимназии имеется  медицинский блок,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состоящий из процедурного кабинета, кабинета приема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врача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Гимназия располагает просторной столовой, в которой организуется полный цикл приготовления пищи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2656"/>
            <a:ext cx="5111750" cy="287141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150" r="6738" b="9615"/>
          <a:stretch/>
        </p:blipFill>
        <p:spPr>
          <a:xfrm>
            <a:off x="5138115" y="3789040"/>
            <a:ext cx="3660245" cy="2523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16015" b="2325"/>
          <a:stretch/>
        </p:blipFill>
        <p:spPr>
          <a:xfrm>
            <a:off x="1331640" y="4437112"/>
            <a:ext cx="3647963" cy="20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3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1435100"/>
            <a:ext cx="2205881" cy="4691063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 время перемен ученики гимназии отдыхают в просторных рекреациях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2656"/>
            <a:ext cx="5111750" cy="2871415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4322763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12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0648"/>
            <a:ext cx="5111750" cy="287141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404664"/>
            <a:ext cx="2277889" cy="5721499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Зеленые насаждения и яркие клумбы, о которых заботятся ученики гимназии и их родители, не могут оставить равнодушным никого.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7"/>
          <a:stretch/>
        </p:blipFill>
        <p:spPr>
          <a:xfrm>
            <a:off x="1187624" y="3140968"/>
            <a:ext cx="5436840" cy="339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457200" lvl="1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школа</a:t>
            </a:r>
          </a:p>
          <a:p>
            <a:pPr marL="457200" lvl="1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 – это светлый дом,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учиться будем в нём.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 научимся писать,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Складывать и умножать.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школе многое узнаем: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своём любимом крае,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горах и океанах,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материках и странах;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куда впадают реки,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какими были греки,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какие есть моря,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как вертится Земля.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школе мастерские есть…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Интересных дел не счесть! 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звонок весёлый.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что значит «школа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»!</a:t>
            </a:r>
          </a:p>
          <a:p>
            <a:pPr marL="457200" lvl="1" indent="0" algn="ctr"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ctr">
              <a:buNone/>
            </a:pPr>
            <a:endParaRPr lang="ru-RU" sz="1600" dirty="0">
              <a:solidFill>
                <a:srgbClr val="5A565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i="1" dirty="0" smtClean="0">
                <a:solidFill>
                  <a:srgbClr val="5A565F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ru-RU" sz="1400" i="1" dirty="0" smtClean="0">
                <a:solidFill>
                  <a:srgbClr val="5A565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25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691680" y="476673"/>
            <a:ext cx="6984776" cy="5184956"/>
            <a:chOff x="607288" y="-815361"/>
            <a:chExt cx="9609247" cy="846351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9609247" cy="3064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4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источник </a:t>
              </a:r>
              <a:r>
                <a:rPr lang="ru-RU" dirty="0">
                  <a:solidFill>
                    <a:schemeClr val="accent4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шаблона: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800" dirty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err="1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области</a:t>
              </a:r>
              <a:endParaRPr lang="ru-RU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4966122" y="3478317"/>
              <a:ext cx="5250413" cy="4169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schemeClr val="accent4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Monotype Corsiva" pitchFamily="66" charset="0"/>
                  <a:hlinkClick r:id="rId2"/>
                </a:rPr>
                <a:t> http://linda6035.ucoz.ru/</a:t>
              </a:r>
              <a:endParaRPr lang="ru-RU" sz="20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Фото предоставлены выпускником  9 класса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МОУ Гимназии №3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Саранчуком С.  </a:t>
              </a:r>
              <a:r>
                <a:rPr lang="en-US" sz="2000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dirty="0" smtClean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История школы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87624" y="908720"/>
            <a:ext cx="7499176" cy="5217443"/>
          </a:xfrm>
        </p:spPr>
        <p:txBody>
          <a:bodyPr/>
          <a:lstStyle/>
          <a:p>
            <a:pPr indent="3429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Средняя школа №3 г. Тейково Ивановской области была сдана в эксплуатацию 1 сентября 1984 года.</a:t>
            </a:r>
            <a:endParaRPr lang="ru-RU" sz="1400" dirty="0">
              <a:latin typeface="Times New Roman"/>
              <a:ea typeface="Times New Roman"/>
              <a:cs typeface="Calibri"/>
            </a:endParaRPr>
          </a:p>
          <a:p>
            <a:pPr indent="342900" algn="just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С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1 сентября 1990 года на базе средней школы №3 г. Тейково открыт новый тип учебного заведения – гимназия (Решение коллегии областного управления народного образования Ивановского Исполкома от 23 мая 1991 года).</a:t>
            </a:r>
            <a:endParaRPr lang="ru-RU" sz="1400" dirty="0">
              <a:latin typeface="Times New Roman"/>
              <a:ea typeface="Times New Roman"/>
              <a:cs typeface="Calibri"/>
            </a:endParaRPr>
          </a:p>
          <a:p>
            <a:pPr indent="3429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Ноябрь 1991 года – областной конкурс «Школа года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»: гимназия - победитель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конкурса.</a:t>
            </a:r>
            <a:endParaRPr lang="ru-RU" sz="1400" dirty="0">
              <a:latin typeface="Times New Roman"/>
              <a:ea typeface="Times New Roman"/>
              <a:cs typeface="Calibri"/>
            </a:endParaRPr>
          </a:p>
          <a:p>
            <a:pPr indent="3429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2005 – 2006 учебный год – подтверждение статуса гимназии областной аттестационной комиссией.</a:t>
            </a:r>
            <a:endParaRPr lang="ru-RU" sz="1400" dirty="0">
              <a:latin typeface="Times New Roman"/>
              <a:ea typeface="Times New Roman"/>
              <a:cs typeface="Calibri"/>
            </a:endParaRPr>
          </a:p>
          <a:p>
            <a:pPr indent="3429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 2006 – 2007 учебном году гимназия стала одним из победителей конкурса общеобразовательных учреждений, внедряющих инновационные образовательные программы  (Приказ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Минобр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. России от 05.05.2007 г. №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134), победителем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муниципального конкурса «Лучшая школа года» (Приказ заведующей ГОРОО от 24.08.07 г. №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29), в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конкурсе «Муниципальных учреждений города» в 2007 году стала одним из победителей (</a:t>
            </a:r>
            <a:r>
              <a:rPr lang="en-US" sz="1400" dirty="0">
                <a:latin typeface="Times New Roman"/>
                <a:ea typeface="Times New Roman"/>
                <a:cs typeface="Times New Roman"/>
              </a:rPr>
              <a:t>III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 место).</a:t>
            </a:r>
            <a:endParaRPr lang="ru-RU" sz="1400" dirty="0">
              <a:latin typeface="Times New Roman"/>
              <a:ea typeface="Times New Roman"/>
              <a:cs typeface="Calibri"/>
            </a:endParaRPr>
          </a:p>
          <a:p>
            <a:pPr indent="3429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2009 год – МОУ Гимназия №3 – победитель муниципального конкурса «Лучшая школа года».</a:t>
            </a:r>
            <a:endParaRPr lang="ru-RU" sz="1400" dirty="0">
              <a:latin typeface="Times New Roman"/>
              <a:ea typeface="Times New Roman"/>
              <a:cs typeface="Calibri"/>
            </a:endParaRPr>
          </a:p>
          <a:p>
            <a:pPr indent="3429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В 2010 году Гимназия №3 стала лауреатом областного конкурса «Школа здорового образа жизни».</a:t>
            </a:r>
            <a:endParaRPr lang="ru-RU" sz="1400" dirty="0">
              <a:latin typeface="Times New Roman"/>
              <a:ea typeface="Times New Roman"/>
              <a:cs typeface="Calibri"/>
            </a:endParaRPr>
          </a:p>
          <a:p>
            <a:pPr indent="3429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2010 год – МОУ Гимназия №3 – победитель муниципального конкурса «Лучшая школа года».</a:t>
            </a:r>
            <a:endParaRPr lang="ru-RU" sz="1400" dirty="0">
              <a:latin typeface="Times New Roman"/>
              <a:ea typeface="Times New Roman"/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EEECE1">
                    <a:lumMod val="50000"/>
                  </a:srgbClr>
                </a:solidFill>
              </a:rPr>
              <a:t>История школы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908720"/>
            <a:ext cx="7427168" cy="5217443"/>
          </a:xfrm>
        </p:spPr>
        <p:txBody>
          <a:bodyPr/>
          <a:lstStyle/>
          <a:p>
            <a:pPr lvl="0" indent="342900" algn="just"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2011 году МОУ Гимназия №3 вновь стала лауреатом областного конкурса «Школа здорового образа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жизни», вошла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Национальный Реестр «Ведущих образовательных учреждений  России».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lvl="0" indent="342900" algn="just"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В 2012 году МОУ Гимназия №3 вошла в Национальный Реестр «Ведущих образовательных учреждений  России».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lvl="0" indent="342900" algn="just"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2013 учебного году  МОУ Гимназия №3 - лауреат конкурса муниципальных общеобразовательных учреждений, 	реализующих проект «Межведомственная система оздоровления школьников».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lvl="0" indent="342900" algn="just"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2013 год – МОУ Гимназия №3 – победитель муниципального конкурса «Лучшая школа года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»., вошла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Национальный Реестр «Ведущих образовательных учреждений  России».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lvl="0" indent="342900" algn="just"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2014 году МОУ Гимназия №3 вошла в Национальный Реестр «Ведущих образовательных учреждений  России».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lvl="0" indent="342900" algn="just"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2015 - МОУ Гимназия №3 вошла в Национальный Реестр «Ведущих образовательных учреждений  России».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pPr lvl="0" indent="342900" algn="just"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2016 году МОУ Гимназия №3 вошла в Национальный Реестр «Ведущих образовательных учреждений  России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».</a:t>
            </a:r>
          </a:p>
          <a:p>
            <a:pPr indent="342900" algn="just"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2017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году МОУ Гимназия №3 вошла в Национальный Реестр «Ведущих образовательных учреждений  России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».</a:t>
            </a:r>
          </a:p>
          <a:p>
            <a:pPr lvl="0" indent="0" algn="just">
              <a:spcAft>
                <a:spcPts val="0"/>
              </a:spcAft>
              <a:buNone/>
            </a:pPr>
            <a:endParaRPr lang="ru-RU" sz="14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lvl="0" indent="342900" algn="just">
              <a:spcAft>
                <a:spcPts val="0"/>
              </a:spcAft>
            </a:pPr>
            <a:endParaRPr lang="ru-RU" sz="1400" dirty="0">
              <a:solidFill>
                <a:prstClr val="black"/>
              </a:solidFill>
              <a:latin typeface="Times New Roman"/>
              <a:ea typeface="Times New Roman"/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9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259632" y="332657"/>
            <a:ext cx="2448272" cy="2880319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Здание гимназии расположено  в живописном месте: вокруг сосновый бор, что наряду со спортивными площадками, футбольным полем и игровой площадкой на свежем воздухе  способствует укреплению здоровья обучающихся.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6" y="4556133"/>
            <a:ext cx="3672408" cy="2062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7"/>
          <a:stretch/>
        </p:blipFill>
        <p:spPr>
          <a:xfrm>
            <a:off x="3851920" y="3150675"/>
            <a:ext cx="5004048" cy="1903925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3" y="285181"/>
            <a:ext cx="5039742" cy="2830966"/>
          </a:xfrm>
        </p:spPr>
      </p:pic>
    </p:spTree>
    <p:extLst>
      <p:ext uri="{BB962C8B-B14F-4D97-AF65-F5344CB8AC3E}">
        <p14:creationId xmlns:p14="http://schemas.microsoft.com/office/powerpoint/2010/main" val="209835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03648" y="1435100"/>
            <a:ext cx="6984776" cy="4691063"/>
          </a:xfrm>
        </p:spPr>
        <p:txBody>
          <a:bodyPr/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здание школы обеспечен доступ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инвалидам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лицам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ограниченными возможностями здоровья: лестница центрального входа оборудована пандусом для подъема и спуска. </a:t>
            </a:r>
          </a:p>
        </p:txBody>
      </p:sp>
      <p:pic>
        <p:nvPicPr>
          <p:cNvPr id="8194" name="Picture 2" descr="C:\Users\учитель\Desktop\_MG_2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56321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0648"/>
            <a:ext cx="5184576" cy="336619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5" y="3717032"/>
            <a:ext cx="5111750" cy="2871415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259632" y="260648"/>
            <a:ext cx="2304256" cy="5865515"/>
          </a:xfrm>
        </p:spPr>
        <p:txBody>
          <a:bodyPr/>
          <a:lstStyle/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театр начинается с вешалки, так и гимназия начинается с холла. Просторное светлое помещение настраивает на позитивный рабочий лад. 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холле можно ознакомиться с важной информацией, которая помогает обучающимся и их родителям ориентироваться в учебном пространстве. 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 же находится стенд «Ими гордится гимназия», который посвящен нашим отличникам.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0648"/>
            <a:ext cx="5111750" cy="2871722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259632" y="332656"/>
            <a:ext cx="2448272" cy="6264696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Непростой, но увлекательный путь к вершинам школьных знаний начинается в начальном звене. От того, насколько первоклассник заинтересуется процессом обучения, будут зависеть и его успехи в дальнейшем.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Классы начального обучения в гимназии оснащены всем необходимым, чтобы увлечь как малышей-первоклассников, так и учеников 2-4 классов: компьютеры, интерактивные доски  позволяют им быть не просто слушателями, но активными участниками образовательного процесса.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77" y="3284984"/>
            <a:ext cx="5164473" cy="27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404664"/>
            <a:ext cx="3096344" cy="6048672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кабинетах русского языка и литературы, истории и географии, математики и иностранного языка открывается нашим ученикам удивительный мир знаний. Здесь их творческий потенциал раскрывается во всей полноте.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93096"/>
            <a:ext cx="4283968" cy="2300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08" y="404664"/>
            <a:ext cx="4421832" cy="248386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92896"/>
            <a:ext cx="454265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569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F497A"/>
      </a:hlink>
      <a:folHlink>
        <a:srgbClr val="5F497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707F8875060FB47B6285323BC1F52EB" ma:contentTypeVersion="2" ma:contentTypeDescription="Создание документа." ma:contentTypeScope="" ma:versionID="90fbb6808979b1989ef91ab5a9b5c568">
  <xsd:schema xmlns:xsd="http://www.w3.org/2001/XMLSchema" xmlns:p="http://schemas.microsoft.com/office/2006/metadata/properties" targetNamespace="http://schemas.microsoft.com/office/2006/metadata/properties" ma:root="true" ma:fieldsID="8d5541492e3e0ca19339b41d5443b9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F9393B4-5F9F-4490-A5AE-EB1F9C883E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1DA578A-AD4D-47F2-8A4E-314D85F7C4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9709B5-E7DD-4FC5-B1CB-15EADF8BB304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800</Words>
  <Application>Microsoft Office PowerPoint</Application>
  <PresentationFormat>Экран (4:3)</PresentationFormat>
  <Paragraphs>130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1_Тема Office</vt:lpstr>
      <vt:lpstr>Приглашаем  в МОУ Гимназию №3 </vt:lpstr>
      <vt:lpstr>Презентация PowerPoint</vt:lpstr>
      <vt:lpstr>История школы</vt:lpstr>
      <vt:lpstr>История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Кабинеты географии и истории</vt:lpstr>
      <vt:lpstr>Презентация PowerPoint</vt:lpstr>
      <vt:lpstr>Кабинеты химии и биологии</vt:lpstr>
      <vt:lpstr>Презентация PowerPoint</vt:lpstr>
      <vt:lpstr>Кабинет технологии для девочек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Автоклассы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учитель</cp:lastModifiedBy>
  <cp:revision>78</cp:revision>
  <dcterms:created xsi:type="dcterms:W3CDTF">2014-07-06T18:18:01Z</dcterms:created>
  <dcterms:modified xsi:type="dcterms:W3CDTF">2018-06-27T10:26:33Z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0x010100E707F8875060FB47B6285323BC1F52EB</vt:lpwstr>
  </property>
</Properties>
</file>